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  <p:sldMasterId id="2147483816" r:id="rId3"/>
    <p:sldMasterId id="2147483924" r:id="rId4"/>
    <p:sldMasterId id="2147484167" r:id="rId5"/>
    <p:sldMasterId id="2147484179" r:id="rId6"/>
    <p:sldMasterId id="2147484191" r:id="rId7"/>
    <p:sldMasterId id="2147484215" r:id="rId8"/>
  </p:sldMasterIdLst>
  <p:notesMasterIdLst>
    <p:notesMasterId r:id="rId21"/>
  </p:notesMasterIdLst>
  <p:sldIdLst>
    <p:sldId id="256" r:id="rId9"/>
    <p:sldId id="262" r:id="rId10"/>
    <p:sldId id="259" r:id="rId11"/>
    <p:sldId id="258" r:id="rId12"/>
    <p:sldId id="260" r:id="rId13"/>
    <p:sldId id="261" r:id="rId14"/>
    <p:sldId id="263" r:id="rId15"/>
    <p:sldId id="267" r:id="rId16"/>
    <p:sldId id="270" r:id="rId17"/>
    <p:sldId id="272" r:id="rId18"/>
    <p:sldId id="275" r:id="rId19"/>
    <p:sldId id="268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009644"/>
    <a:srgbClr val="00009A"/>
    <a:srgbClr val="8A0000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7915404-7F75-4A32-9011-185736DCCE02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5609616-0643-47A8-90B9-D28E4D051C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921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46D10B-DFA3-4511-BA34-215F6FF188C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dirty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B967E3A-F266-4D1A-A914-72C863DF425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00D7D2B-DDB7-468B-BA67-8285780009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E3B2F-42B6-4264-B008-61BF5D6DAC3A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99086-E4CC-4455-9C99-A9EFFF2E54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46426-E582-4CBF-8B5E-105E0B72AB66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61615-45D6-4BFF-AEAC-99631B3AE1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B6CCE-2C96-4BBA-B418-1C4576A5AE93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8C59D-927B-4864-845B-77B5A1442D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D08A9-1B2B-44B0-BCCE-5488214483BC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0835F-BF24-4407-B06C-D9ACC114E1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B2418-BF4A-456C-9EB4-9F1D85278C12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FCA69-7664-4A83-8BA4-1162C1F09E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FB1C3-9A1C-40A3-841F-8806CCD4F42F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669D7-457E-4DC3-BB97-27968CC02F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37787-70F9-411C-89E1-1BFAAA279ABA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7BF39-C380-4C4A-962C-E875771400E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DA9B3-BF61-482C-A0B0-BF3DC3E9815F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215CC-80A6-4F93-825D-CA9959E627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B9305-5986-4946-8C75-A017EAA2F008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8451C-6B06-4B8E-8922-E6E6204755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9A42F-3A95-4AEE-B5E4-6E28675ADEAA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39310-BE6F-4BD6-B220-442F7A76E5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EB4E2-66BA-4A8E-9755-6666239E7FDE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86A71-EA29-4B55-BAC9-F7214BD956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07589-A80F-498A-94C5-AC7499D696C6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74F0C-4A7D-4002-BCC0-6EE1F8A453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05789-6717-45BA-A3D0-37014D40187B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7D4B0-11C6-484F-ABAB-A590B5B948F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647F1-FD80-49A9-A473-F9BE994FFB33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C71DF-F52A-453A-85A9-D18A9B45808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Прямоугольник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ABC59-DDF3-491E-B544-B4E07CA8C71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21B0C4B-224E-41EC-9C3A-7BD3C95DCF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40B28-E434-49BD-8FEB-F4AC3419548A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0A319-3A09-4AFA-A93F-B7A31734BD1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B5460-AA6D-4439-B9BF-3491A1E47D07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E6D9029-88DE-4764-9BC7-D67FE18DA78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8C2D2-381C-4039-93F9-28DDCB8FB69A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FED74-0F5A-4245-AE81-89425F116C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Овал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9A131-DF7C-40E9-BD2C-16C17C5D244D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33A41AEF-574D-488F-92D1-440A786D22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5B09C-DD18-499C-84E6-125B4A68E97A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E0F8C-914A-48A4-901F-4B039A0FE6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62A8F-6535-4B0A-8E09-8B377F3CE354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C25D30B-0A86-4614-A772-86E5C87F2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8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Равнобедренный треугольник 7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Прямая соединительная линия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69287-8A64-4025-8F7E-5910376CA7EB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49BBC-AEEE-4310-8CFB-C0E4407BAF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19CDCFF-13A6-465C-B930-DB0A2223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F03C5-54E6-47AF-875C-F2EF95912294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Прямоугольник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24B8B-9A60-4BF3-9F62-D219E3436E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B46EC-88DE-4BA5-AB21-15871A00FFF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 advClick="0" advTm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0131A-09AE-4967-9E39-2A5D2C3C84D0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2EBCE-6444-4870-8B86-AD7533C58F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Овал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8DCA0-E40C-42B2-8D5B-645AA6B679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CA127-089D-45D6-83F8-8019C59D33BE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31F7A253-7DA4-4F1A-A68D-3D451BE5240C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F055900A-F276-4AD4-B86B-1884506FA6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 advClick="0" advTm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D3419D2-3917-47F2-8125-AA6A3F4F2942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436D93-4215-48A2-A38C-A9A45F9325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6A941136-CC90-4018-9475-14267B5D3E8B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74F9F34E-4F78-470C-ABE1-29118754AF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 advClick="0" advTm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575A181-985C-4428-8F40-23722EE2BB36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E76012-520B-4034-B1D9-FDEF201F3B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Прямоугольник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964B671-E443-482E-A091-5DF60305F129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2A709DF-C6BD-4975-82D8-1BE2C0A38D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E300E5D-C2E6-4ECC-911B-D3463F8098BF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187E02F-2D7C-4D5A-9BE6-2DB71D6F13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EAEA1-4555-401B-978F-C74E78023E4C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1FEDF-6A56-4AFA-A715-66A0E38CB5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B09A7-5AE6-4BCB-90A8-03F8CE9294B8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1636F-D2E0-4D4E-A04B-51A27E6B24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731BF1A0-BCA6-4788-B86B-776E5032F7EB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5EFD389D-0A96-4C41-97B4-380092D0F6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 advClick="0" advTm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476F838E-1EB2-44DB-A1C7-868B5756C7D3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A4BC7F8B-0612-4514-B778-6B0AD64562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 dirty="0"/>
            </a:lvl1pPr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 advClick="0" advTm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2AE89-103E-4890-BDAA-18123A06803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C064F-1FE2-4490-86F5-413422E66A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Дата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F5122-07EF-479F-9A72-CDB07AD84854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CCB94-A942-4D02-A0D0-6B7BFA9D709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C51BF-E5F9-437E-932B-8493D0961948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D8E2F-2BCE-4685-9381-064BD0049D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BE7AF-7C7C-443B-865D-FC3B533966F3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3B239-8279-44EC-B99F-F042198EE4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6D310-4186-4D4E-9747-4D9F17F1C2DE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9E56E-B690-4EF2-AD12-9C20BAB92C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8308E-9A78-4C2E-92D9-443A108A687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7477B-B94C-4466-BD58-4EBC676044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C7F5B-0145-45C0-8188-5B5A26C22383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05EF2-D350-4D03-891A-219E32B8CB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C7597-AC0B-42F9-A30A-7A9EC81AB714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605BB892-5AB6-424C-A4F0-19CFF9A95C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684A8-E2F1-4ADE-8AA5-DD09CD767878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4F512-EFF3-48A9-93FE-EBAFBA3883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11673-43A3-47D7-84B1-D86D98DBD7E1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404CF-FB66-456B-9E7B-74D0E123A9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67602-038F-4771-9F37-E14AC34C5C61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8350B-3922-4F05-AC2B-4A09378FC1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78407-3772-45AA-B387-BE45530EF6D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E6508-D08B-43F6-A2BB-953F51B469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BCF95-1383-41D6-AAE1-9E0ED5AC8B54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3A14C-60E5-4572-A12A-883648ADB7E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4704D-9B2E-43B0-ADD1-FCABEFAA87ED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F54EC-066D-4B68-B03B-AC0E7C94D9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pPr>
              <a:defRPr/>
            </a:pPr>
            <a:fld id="{E99B498C-D566-4134-82D4-36A85CB389CB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0AE183E-5FFD-41B3-8B36-9E6B1E0CDC9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DF045-AC32-4DFC-87E6-A78E20FA52B9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64C8-5350-4001-B948-26CA39DE8B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8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5" name="Равнобедренный треугольник 7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6" name="Прямая соединительная линия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96D4B-5153-4192-8813-F93FC747C403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9A522-E7D6-4DAB-8B49-8449545860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96156-C48F-4CE1-822E-5F1E47D19353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F9DEB-A28F-491B-AF6B-C30A8E226F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1F3A1-7196-4C31-B042-A985A43BC697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92D23-1C1F-4544-9C6C-F5FD0E575A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A5338-C5EA-4AEE-819E-58BD9BDCA5A1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EAD0AC35-D80C-4F07-A7A3-2B51E277E2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67E38-FC19-4E45-9F9A-E4A4FF4BBA48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DFFEC-A97D-45AE-B864-14326AB27E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36890-C12A-4407-ADB1-68E3B2120A3C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13395-E4AB-473F-A9C3-E6E3F08706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EBD32BEC-36BB-4D81-B455-47AAFE23E68C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DBF8CDAB-FB86-4DF6-9F24-A5003FCB37D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275CC762-5D1D-4394-9D24-7DD8D4ACCB59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AE6645F1-2A44-48FE-B97E-FC65C939C1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898F2-0062-4F4C-AA45-12890F2FF04D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D19DA-2CBD-4842-9C2B-B24ADD8F0D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27DB2-6183-440C-A5A5-2D09E7DA4856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F3D6D-475C-4B9E-8C4C-256E05EB2A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F3E73-24B7-4DF1-80CE-EB918953EACD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52FEA-C751-4469-B94E-7389F51CA1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FE496-0ACC-44D7-B0E1-66F424FF4AC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A8039-C874-4B94-9E11-7547F07B9C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39DC8-FE05-4B2B-9843-1A180E2805AA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C75F4-1525-4AB4-A744-26A6120AAC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68624-8654-428C-9863-26AF6259CE3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F3CBD-AC7D-4C81-889B-B8CC59ED49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D74C2-2E2F-48D4-AF9A-B57558BFEBA2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36AE2-A062-456F-A0EF-89C7C09CB9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B0D8B-AF0B-4C4D-9590-DF26A3B13A8E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93346-D77A-47A1-914C-524DDACC95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B634D-0BA1-4147-902F-8E509816E03E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11222-280C-427D-A6A2-A7E12C9A26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8314D-C942-4461-92FE-C08C10D8D9CA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B74DA-C8DA-4C8D-9825-78F79C2DAEE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7F7E8-29FF-4B0F-B999-EBAADD123303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4AFF0-FD93-4301-9E6A-BA68C0B6E2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B51C3-FCAF-49B9-BF74-8F54E763574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4F921-3B8C-4D7F-BD3C-0CDE770AD1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5E54C-1D03-4B27-9BA3-4D6CFE305190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95C18-715E-4C30-BAC6-37FF251CDC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45BDD-D058-4348-BEDC-AEBD5A97868B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32E85-E728-4BA2-B19E-2C164BB4BE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031B4-C68C-4F5D-A7E2-2B333B8A8A92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D84BF-19E1-4169-994F-35AD748C69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9F890-BDA8-4325-9EBE-01320274729C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C745F-4C35-4E93-86D8-6C3664E6E1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F4B0FDA6-015C-471E-A626-75036CBA91F8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1EDD817E-2C64-4694-95AF-DDF981201F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AE4ED-3E29-4196-A775-8A9FA9885B81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C8449-A504-4C97-B5CA-46510EE0370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561EE-CB78-4DC2-88DC-9FEAA1A3C398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F38B5-C805-4ACB-84CA-86DFA3EB00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659E4-06BA-459C-B809-DA9522C8F228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8D67D-2BEB-48D5-9F24-4EF5D55993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FF2E9-52A1-478C-B5E8-3EDEB1416CCF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56182-0C5B-4C2D-8CD5-943838CDF9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C3719-0D58-4BE3-9F50-41F9B47D4D66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9E8A3-E08D-4353-840E-8410EB1E76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CDBC3-ACC4-44F4-842B-5921096DDDA0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A84F1-B66D-443C-8F1C-4437E2BE27A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77B38-9582-41A8-922C-60FF87C3045D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220B-9B70-4659-B26D-9E7716D0FF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54C9C-2FC7-452C-BC5D-CEC2A62E1E6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947C7-DA71-45F9-8D5D-C3325AEDDF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B30D5-FAB4-40C8-9703-AC64AB498820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66131-6E8C-4B87-BEDD-BBE5A13A83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88A849B5-7547-4D61-9ED8-C690E5B320F6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 dirty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FB9EB410-ECC2-46C9-8AC2-EF946F2117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1687C0-D187-4D9B-BFA1-1BBB09282823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dirty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366861-8BCD-4791-BD20-50EBCDD5D6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04" r:id="rId1"/>
    <p:sldLayoutId id="2147484305" r:id="rId2"/>
    <p:sldLayoutId id="2147484306" r:id="rId3"/>
    <p:sldLayoutId id="2147484249" r:id="rId4"/>
    <p:sldLayoutId id="2147484307" r:id="rId5"/>
    <p:sldLayoutId id="2147484250" r:id="rId6"/>
    <p:sldLayoutId id="2147484251" r:id="rId7"/>
    <p:sldLayoutId id="2147484308" r:id="rId8"/>
    <p:sldLayoutId id="2147484309" r:id="rId9"/>
    <p:sldLayoutId id="2147484252" r:id="rId10"/>
    <p:sldLayoutId id="2147484253" r:id="rId11"/>
  </p:sldLayoutIdLst>
  <p:transition spd="med" advClick="0" advTm="0"/>
  <p:txStyles>
    <p:titleStyle>
      <a:lvl1pPr marL="484188" indent="-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C453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C453"/>
          </a:solidFill>
          <a:latin typeface="Century Gothic" pitchFamily="34" charset="0"/>
        </a:defRPr>
      </a:lvl2pPr>
      <a:lvl3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C453"/>
          </a:solidFill>
          <a:latin typeface="Century Gothic" pitchFamily="34" charset="0"/>
        </a:defRPr>
      </a:lvl3pPr>
      <a:lvl4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C453"/>
          </a:solidFill>
          <a:latin typeface="Century Gothic" pitchFamily="34" charset="0"/>
        </a:defRPr>
      </a:lvl4pPr>
      <a:lvl5pPr marL="484188" indent="-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FC453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C453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C453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C453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C453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F4C689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316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331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0AF63E-0BBC-44E6-B05A-D62BB6E8DF7B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9C438D9-EA90-4791-A565-01126F1B97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3321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310" r:id="rId9"/>
    <p:sldLayoutId id="2147484262" r:id="rId10"/>
    <p:sldLayoutId id="2147484263" r:id="rId11"/>
  </p:sldLayoutIdLst>
  <p:transition spd="med" advClick="0" advTm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39639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7710A3-70C1-474C-AD21-DC209C1EDBF6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0D5B55-0F1A-4ACA-9745-3C57F43ECF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5614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5615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1" r:id="rId1"/>
    <p:sldLayoutId id="2147484312" r:id="rId2"/>
    <p:sldLayoutId id="2147484313" r:id="rId3"/>
    <p:sldLayoutId id="2147484314" r:id="rId4"/>
    <p:sldLayoutId id="2147484315" r:id="rId5"/>
    <p:sldLayoutId id="2147484316" r:id="rId6"/>
    <p:sldLayoutId id="2147484317" r:id="rId7"/>
    <p:sldLayoutId id="2147484318" r:id="rId8"/>
    <p:sldLayoutId id="2147484319" r:id="rId9"/>
    <p:sldLayoutId id="2147484320" r:id="rId10"/>
    <p:sldLayoutId id="2147484321" r:id="rId11"/>
  </p:sldLayoutIdLst>
  <p:transition spd="med" advClick="0" advTm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CBA52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D092A7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9C85C0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 dirty="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00B9D45-1FC2-4416-8D85-84EAB8742715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tx2">
                    <a:shade val="9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D6232E3-F3F1-4AAC-A4A2-BFA747149E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789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2" r:id="rId1"/>
    <p:sldLayoutId id="2147484323" r:id="rId2"/>
    <p:sldLayoutId id="2147484324" r:id="rId3"/>
    <p:sldLayoutId id="2147484325" r:id="rId4"/>
    <p:sldLayoutId id="2147484326" r:id="rId5"/>
    <p:sldLayoutId id="2147484327" r:id="rId6"/>
    <p:sldLayoutId id="2147484264" r:id="rId7"/>
    <p:sldLayoutId id="2147484328" r:id="rId8"/>
    <p:sldLayoutId id="2147484329" r:id="rId9"/>
    <p:sldLayoutId id="2147484265" r:id="rId10"/>
    <p:sldLayoutId id="2147484266" r:id="rId11"/>
  </p:sldLayoutIdLst>
  <p:transition spd="med" advClick="0" advTm="0"/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603218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603218"/>
          </a:solidFill>
          <a:latin typeface="Cambria" pitchFamily="18" charset="0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603218"/>
          </a:solidFill>
          <a:latin typeface="Cambria" pitchFamily="18" charset="0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603218"/>
          </a:solidFill>
          <a:latin typeface="Cambria" pitchFamily="18" charset="0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603218"/>
          </a:solidFill>
          <a:latin typeface="Cambria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603218"/>
          </a:solidFill>
          <a:latin typeface="Cambria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603218"/>
          </a:solidFill>
          <a:latin typeface="Cambria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603218"/>
          </a:solidFill>
          <a:latin typeface="Cambria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603218"/>
          </a:solidFill>
          <a:latin typeface="Cambria" pitchFamily="18" charset="0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B58B80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B58B80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B58B80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0179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 smtClean="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7CCB7B86-9F88-4670-BB7D-8890BD8D5182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 dirty="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 smtClean="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30D1159C-474F-46A8-8E7B-6DAC721919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  <p:sldLayoutId id="2147484268" r:id="rId2"/>
    <p:sldLayoutId id="2147484269" r:id="rId3"/>
    <p:sldLayoutId id="2147484270" r:id="rId4"/>
    <p:sldLayoutId id="2147484271" r:id="rId5"/>
    <p:sldLayoutId id="2147484272" r:id="rId6"/>
    <p:sldLayoutId id="2147484273" r:id="rId7"/>
    <p:sldLayoutId id="2147484274" r:id="rId8"/>
    <p:sldLayoutId id="2147484275" r:id="rId9"/>
    <p:sldLayoutId id="2147484276" r:id="rId10"/>
    <p:sldLayoutId id="2147484277" r:id="rId11"/>
  </p:sldLayoutIdLst>
  <p:transition spd="med" advClick="0" advTm="0"/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247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F27346B-CD5B-4052-833E-B2AE8D6D4658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B6F5344-3843-4611-B2AD-783FC02C64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330" r:id="rId1"/>
    <p:sldLayoutId id="2147484331" r:id="rId2"/>
    <p:sldLayoutId id="2147484332" r:id="rId3"/>
    <p:sldLayoutId id="2147484333" r:id="rId4"/>
    <p:sldLayoutId id="2147484334" r:id="rId5"/>
    <p:sldLayoutId id="2147484278" r:id="rId6"/>
    <p:sldLayoutId id="2147484279" r:id="rId7"/>
    <p:sldLayoutId id="2147484335" r:id="rId8"/>
    <p:sldLayoutId id="2147484336" r:id="rId9"/>
    <p:sldLayoutId id="2147484280" r:id="rId10"/>
    <p:sldLayoutId id="2147484281" r:id="rId11"/>
  </p:sldLayoutIdLst>
  <p:transition spd="med" advClick="0" advTm="0"/>
  <p:txStyles>
    <p:titleStyle>
      <a:lvl1pPr marL="484188" indent="-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475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378EF2C-B41D-47E1-AADB-D79D32563990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8F15398-9826-4874-8AC0-4F223856EC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2" r:id="rId1"/>
    <p:sldLayoutId id="2147484283" r:id="rId2"/>
    <p:sldLayoutId id="2147484284" r:id="rId3"/>
    <p:sldLayoutId id="2147484285" r:id="rId4"/>
    <p:sldLayoutId id="2147484286" r:id="rId5"/>
    <p:sldLayoutId id="2147484287" r:id="rId6"/>
    <p:sldLayoutId id="2147484288" r:id="rId7"/>
    <p:sldLayoutId id="2147484289" r:id="rId8"/>
    <p:sldLayoutId id="2147484290" r:id="rId9"/>
    <p:sldLayoutId id="2147484291" r:id="rId10"/>
    <p:sldLayoutId id="2147484292" r:id="rId11"/>
  </p:sldLayoutIdLst>
  <p:transition spd="med" advClick="0" advTm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704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5151C89-1AED-437F-9B11-3896C3259DE4}" type="datetimeFigureOut">
              <a:rPr lang="ru-RU"/>
              <a:pPr>
                <a:defRPr/>
              </a:pPr>
              <a:t>16.02.2010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F51D25B-8727-47EB-89B8-A928EF8375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3" r:id="rId1"/>
    <p:sldLayoutId id="2147484294" r:id="rId2"/>
    <p:sldLayoutId id="2147484295" r:id="rId3"/>
    <p:sldLayoutId id="2147484296" r:id="rId4"/>
    <p:sldLayoutId id="2147484297" r:id="rId5"/>
    <p:sldLayoutId id="2147484298" r:id="rId6"/>
    <p:sldLayoutId id="2147484299" r:id="rId7"/>
    <p:sldLayoutId id="2147484300" r:id="rId8"/>
    <p:sldLayoutId id="2147484301" r:id="rId9"/>
    <p:sldLayoutId id="2147484302" r:id="rId10"/>
    <p:sldLayoutId id="2147484303" r:id="rId11"/>
  </p:sldLayoutIdLst>
  <p:transition spd="med" advClick="0" advTm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fokys.ru/pics/fotoconkurs/54image.jpg" TargetMode="Externa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4.jpeg"/><Relationship Id="rId4" Type="http://schemas.openxmlformats.org/officeDocument/2006/relationships/hyperlink" Target="http://www.eshape.ru/img/articles1/177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www.favory.ru/all_big.jpg" TargetMode="Externa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6.jpeg"/><Relationship Id="rId4" Type="http://schemas.openxmlformats.org/officeDocument/2006/relationships/hyperlink" Target="http://basik.ru/images/2967/16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forum.alhimik.ru/teleclass/pictures/flasks1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hyperlink" Target="http://foto.citybest.ru/s_images/11694955991386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maxwell.my1.ru/_ph/1/184794316.jpg" TargetMode="Externa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hyperlink" Target="http://www.aromamaslo.ru/img/aromamaslo.ru/catalog/banochka_dlya_krema_plastik_50_ml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uslima.ru/images/amchur.jpg" TargetMode="External"/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hyperlink" Target="http://www.market.tut.ua/img/testing/1_70_222x170.jpg" TargetMode="External"/><Relationship Id="rId1" Type="http://schemas.openxmlformats.org/officeDocument/2006/relationships/slideLayout" Target="../slideLayouts/slideLayout84.xml"/><Relationship Id="rId6" Type="http://schemas.openxmlformats.org/officeDocument/2006/relationships/hyperlink" Target="http://www.sunhome.ru/UsersGallery/012008/880218.JPG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://china7.ru/newcatalog/krasotaizdorove/krasotaizdorove/download/img.china7.ru/photo/50307095/Set_Lotions.summ.jpg" TargetMode="External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2" Type="http://schemas.openxmlformats.org/officeDocument/2006/relationships/hyperlink" Target="http://www.sbry.ru/img/detail/banka_250_s.gif" TargetMode="External"/><Relationship Id="rId1" Type="http://schemas.openxmlformats.org/officeDocument/2006/relationships/slideLayout" Target="../slideLayouts/slideLayout73.xml"/><Relationship Id="rId6" Type="http://schemas.openxmlformats.org/officeDocument/2006/relationships/hyperlink" Target="http://www.vitaminov.net/img-spub/1175350489.jpg" TargetMode="External"/><Relationship Id="rId5" Type="http://schemas.openxmlformats.org/officeDocument/2006/relationships/image" Target="../media/image29.jpeg"/><Relationship Id="rId4" Type="http://schemas.openxmlformats.org/officeDocument/2006/relationships/hyperlink" Target="http://www.sitallsmolensk.ru/img1.phtml?id=57&amp;big=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ter.unipack.ru/netcat_files/roll-on.gif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2.gif"/><Relationship Id="rId5" Type="http://schemas.openxmlformats.org/officeDocument/2006/relationships/hyperlink" Target="http://www.unipack.ru/user_files/file1183.gif" TargetMode="External"/><Relationship Id="rId4" Type="http://schemas.openxmlformats.org/officeDocument/2006/relationships/image" Target="../media/image3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60000"/>
                <a:satMod val="355000"/>
              </a:schemeClr>
            </a:gs>
            <a:gs pos="40000">
              <a:schemeClr val="bg2">
                <a:tint val="85000"/>
                <a:satMod val="320000"/>
              </a:schemeClr>
            </a:gs>
            <a:gs pos="100000">
              <a:schemeClr val="bg2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Box 5"/>
          <p:cNvSpPr txBox="1">
            <a:spLocks noChangeArrowheads="1"/>
          </p:cNvSpPr>
          <p:nvPr/>
        </p:nvSpPr>
        <p:spPr bwMode="auto">
          <a:xfrm>
            <a:off x="1000125" y="500063"/>
            <a:ext cx="77866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CC"/>
                </a:solidFill>
                <a:latin typeface="Palatino Linotype" pitchFamily="18" charset="0"/>
                <a:ea typeface="Times New Roman" pitchFamily="18" charset="0"/>
                <a:cs typeface="Tahoma" pitchFamily="34" charset="0"/>
              </a:rPr>
              <a:t>ИННОВАЦИОННОЕ СЫРЬЕ ДЛЯ КОСМЕТИЧЕСКОЙ ИНДУСТРИИ </a:t>
            </a:r>
            <a:endParaRPr lang="ru-RU" sz="1600">
              <a:solidFill>
                <a:srgbClr val="0000CC"/>
              </a:solidFill>
              <a:latin typeface="Palatino Linotype" pitchFamily="18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750" y="1071563"/>
            <a:ext cx="728662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Palatino Linotype" pitchFamily="18" charset="0"/>
                <a:cs typeface="+mn-cs"/>
              </a:rPr>
              <a:t>Концентраты коллоидных металлов «КНД-С-К»</a:t>
            </a:r>
            <a:endParaRPr lang="en-US" sz="2000" b="1" i="1" dirty="0">
              <a:solidFill>
                <a:schemeClr val="accent4">
                  <a:lumMod val="50000"/>
                </a:schemeClr>
              </a:solidFill>
              <a:latin typeface="Palatino Linotype" pitchFamily="18" charset="0"/>
              <a:cs typeface="+mn-cs"/>
            </a:endParaRPr>
          </a:p>
        </p:txBody>
      </p:sp>
      <p:sp>
        <p:nvSpPr>
          <p:cNvPr id="100356" name="TextBox 11"/>
          <p:cNvSpPr txBox="1">
            <a:spLocks noChangeArrowheads="1"/>
          </p:cNvSpPr>
          <p:nvPr/>
        </p:nvSpPr>
        <p:spPr bwMode="auto">
          <a:xfrm>
            <a:off x="2786063" y="2643188"/>
            <a:ext cx="3929062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latin typeface="Georgia" pitchFamily="18" charset="0"/>
              </a:rPr>
              <a:t>Синтезированы концентраты дисперсий с контролируемым ростом, размером и формой наночастиц</a:t>
            </a:r>
          </a:p>
        </p:txBody>
      </p:sp>
      <p:pic>
        <p:nvPicPr>
          <p:cNvPr id="13" name="Рисунок 12" descr="286_fs_10s_w_pic2"/>
          <p:cNvPicPr/>
          <p:nvPr/>
        </p:nvPicPr>
        <p:blipFill>
          <a:blip r:embed="rId2">
            <a:lum contrast="30000"/>
          </a:blip>
          <a:srcRect l="4663" t="13918" r="46370" b="24877"/>
          <a:stretch>
            <a:fillRect/>
          </a:stretch>
        </p:blipFill>
        <p:spPr bwMode="auto">
          <a:xfrm>
            <a:off x="500034" y="3357562"/>
            <a:ext cx="2857520" cy="29289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 descr="yag-240_pic2"/>
          <p:cNvPicPr/>
          <p:nvPr/>
        </p:nvPicPr>
        <p:blipFill>
          <a:blip r:embed="rId3">
            <a:lum contrast="30000"/>
          </a:blip>
          <a:srcRect l="5147" t="11844" r="47639" b="24465"/>
          <a:stretch>
            <a:fillRect/>
          </a:stretch>
        </p:blipFill>
        <p:spPr bwMode="auto">
          <a:xfrm>
            <a:off x="6000760" y="3357562"/>
            <a:ext cx="2786082" cy="2928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/>
          <p:cNvPicPr/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lum bright="-10000" contrast="10000"/>
          </a:blip>
          <a:srcRect/>
          <a:stretch>
            <a:fillRect/>
          </a:stretch>
        </p:blipFill>
        <p:spPr bwMode="auto">
          <a:xfrm>
            <a:off x="214282" y="214290"/>
            <a:ext cx="928694" cy="1071570"/>
          </a:xfrm>
          <a:prstGeom prst="rect">
            <a:avLst/>
          </a:prstGeom>
          <a:solidFill>
            <a:srgbClr val="800000"/>
          </a:solidFill>
          <a:ln w="9525">
            <a:solidFill>
              <a:srgbClr val="80000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0360" name="TextBox 16"/>
          <p:cNvSpPr txBox="1">
            <a:spLocks noChangeArrowheads="1"/>
          </p:cNvSpPr>
          <p:nvPr/>
        </p:nvSpPr>
        <p:spPr bwMode="auto">
          <a:xfrm>
            <a:off x="714375" y="2786063"/>
            <a:ext cx="2000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i="1">
                <a:latin typeface="Georgia" pitchFamily="18" charset="0"/>
              </a:rPr>
              <a:t>Треугольная форма</a:t>
            </a:r>
          </a:p>
        </p:txBody>
      </p:sp>
      <p:sp>
        <p:nvSpPr>
          <p:cNvPr id="100361" name="TextBox 17"/>
          <p:cNvSpPr txBox="1">
            <a:spLocks noChangeArrowheads="1"/>
          </p:cNvSpPr>
          <p:nvPr/>
        </p:nvSpPr>
        <p:spPr bwMode="auto">
          <a:xfrm>
            <a:off x="6786563" y="2786063"/>
            <a:ext cx="15716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i="1">
                <a:latin typeface="Georgia" pitchFamily="18" charset="0"/>
              </a:rPr>
              <a:t>Круглая форма</a:t>
            </a:r>
          </a:p>
        </p:txBody>
      </p:sp>
      <p:sp>
        <p:nvSpPr>
          <p:cNvPr id="100362" name="TextBox 14"/>
          <p:cNvSpPr txBox="1">
            <a:spLocks noChangeArrowheads="1"/>
          </p:cNvSpPr>
          <p:nvPr/>
        </p:nvSpPr>
        <p:spPr bwMode="auto">
          <a:xfrm>
            <a:off x="285750" y="1571625"/>
            <a:ext cx="8643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i="1">
                <a:latin typeface="Georgia" pitchFamily="18" charset="0"/>
              </a:rPr>
              <a:t>«КНД-С-К»  -  это дисперсии коллоидного серебра (меди, золота) в восстановленной форме, с высокой концентрацией от 0,1 до 3,0% металлических наночастиц размером 3-20 нм.</a:t>
            </a:r>
            <a:r>
              <a:rPr lang="ru-RU" sz="1400"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ransition spd="med" advClick="0" advTm="7375"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Box 1"/>
          <p:cNvSpPr txBox="1">
            <a:spLocks noChangeArrowheads="1"/>
          </p:cNvSpPr>
          <p:nvPr/>
        </p:nvSpPr>
        <p:spPr bwMode="auto">
          <a:xfrm>
            <a:off x="2349500" y="228600"/>
            <a:ext cx="481488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 b="1">
                <a:solidFill>
                  <a:srgbClr val="FF0000"/>
                </a:solidFill>
                <a:latin typeface="Verdana" pitchFamily="34" charset="0"/>
              </a:rPr>
              <a:t>Экологическая помада</a:t>
            </a:r>
          </a:p>
        </p:txBody>
      </p:sp>
      <p:sp>
        <p:nvSpPr>
          <p:cNvPr id="110595" name="TextBox 2"/>
          <p:cNvSpPr txBox="1">
            <a:spLocks noChangeArrowheads="1"/>
          </p:cNvSpPr>
          <p:nvPr/>
        </p:nvSpPr>
        <p:spPr bwMode="auto">
          <a:xfrm>
            <a:off x="107950" y="1268413"/>
            <a:ext cx="8750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/>
          </a:p>
        </p:txBody>
      </p:sp>
      <p:pic>
        <p:nvPicPr>
          <p:cNvPr id="4099" name="Picture 3" descr="Картинка 46 из 681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390029">
            <a:off x="692732" y="3577659"/>
            <a:ext cx="3494548" cy="26225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 descr="Картинка 63 из 2742">
            <a:hlinkClick r:id="rId4" tgtFrame="_blank"/>
          </p:cNvPr>
          <p:cNvPicPr/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lum bright="20000" contrast="30000"/>
          </a:blip>
          <a:srcRect/>
          <a:stretch>
            <a:fillRect/>
          </a:stretch>
        </p:blipFill>
        <p:spPr bwMode="auto">
          <a:xfrm rot="16466043">
            <a:off x="5904212" y="3397622"/>
            <a:ext cx="1798251" cy="21074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0598" name="TextBox 10"/>
          <p:cNvSpPr txBox="1">
            <a:spLocks noChangeArrowheads="1"/>
          </p:cNvSpPr>
          <p:nvPr/>
        </p:nvSpPr>
        <p:spPr bwMode="auto">
          <a:xfrm>
            <a:off x="438150" y="717550"/>
            <a:ext cx="78613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Lucida Sans Unicode" pitchFamily="34" charset="0"/>
                <a:ea typeface="Arial Unicode MS" pitchFamily="34" charset="-128"/>
                <a:cs typeface="Lucida Sans Unicode" pitchFamily="34" charset="0"/>
              </a:rPr>
              <a:t>Для микробиологической чистоты  в помаду для губ добавляют смеси консервантов. Известно также о неизбежном «съедании» части помады при ее использовании. </a:t>
            </a:r>
          </a:p>
          <a:p>
            <a:endParaRPr lang="ru-RU">
              <a:solidFill>
                <a:srgbClr val="0070C0"/>
              </a:solidFill>
              <a:latin typeface="Lucida Sans Unicode" pitchFamily="34" charset="0"/>
              <a:ea typeface="Arial Unicode MS" pitchFamily="34" charset="-128"/>
              <a:cs typeface="Lucida Sans Unicode" pitchFamily="34" charset="0"/>
            </a:endParaRPr>
          </a:p>
          <a:p>
            <a:r>
              <a:rPr lang="ru-RU" b="1">
                <a:solidFill>
                  <a:srgbClr val="FFFF00"/>
                </a:solidFill>
                <a:latin typeface="Lucida Sans Unicode" pitchFamily="34" charset="0"/>
                <a:ea typeface="Arial Unicode MS" pitchFamily="34" charset="-128"/>
                <a:cs typeface="Lucida Sans Unicode" pitchFamily="34" charset="0"/>
              </a:rPr>
              <a:t>Добавляя   в безопасных микроколичествах  наносеребро  КНД-С  в помаду  обеспечивается микробиологическая чистота  и исчезает риск  попадания внутрь организма </a:t>
            </a:r>
          </a:p>
          <a:p>
            <a:r>
              <a:rPr lang="ru-RU" b="1">
                <a:solidFill>
                  <a:srgbClr val="FFFF00"/>
                </a:solidFill>
                <a:latin typeface="Lucida Sans Unicode" pitchFamily="34" charset="0"/>
                <a:ea typeface="Arial Unicode MS" pitchFamily="34" charset="-128"/>
                <a:cs typeface="Lucida Sans Unicode" pitchFamily="34" charset="0"/>
              </a:rPr>
              <a:t>производных мочевины, изотиазолинона или  парабенов.</a:t>
            </a:r>
          </a:p>
        </p:txBody>
      </p:sp>
    </p:spTree>
  </p:cSld>
  <p:clrMapOvr>
    <a:masterClrMapping/>
  </p:clrMapOvr>
  <p:transition spd="med" advClick="0" advTm="3985">
    <p:whee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extBox 2"/>
          <p:cNvSpPr txBox="1">
            <a:spLocks noChangeArrowheads="1"/>
          </p:cNvSpPr>
          <p:nvPr/>
        </p:nvSpPr>
        <p:spPr bwMode="auto">
          <a:xfrm>
            <a:off x="107950" y="1268413"/>
            <a:ext cx="87503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b="1"/>
          </a:p>
          <a:p>
            <a:endParaRPr lang="ru-RU" sz="1400" b="1"/>
          </a:p>
        </p:txBody>
      </p:sp>
      <p:pic>
        <p:nvPicPr>
          <p:cNvPr id="6" name="Рисунок 5" descr="Картинка 10 из 2134">
            <a:hlinkClick r:id="rId2" tgtFrame="_blank"/>
          </p:cNvPr>
          <p:cNvPicPr/>
          <p:nvPr/>
        </p:nvPicPr>
        <p:blipFill>
          <a:blip r:embed="rId3">
            <a:lum contrast="71000"/>
          </a:blip>
          <a:srcRect/>
          <a:stretch>
            <a:fillRect/>
          </a:stretch>
        </p:blipFill>
        <p:spPr bwMode="auto">
          <a:xfrm>
            <a:off x="1060450" y="3873500"/>
            <a:ext cx="3586175" cy="256063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Заголовок 6"/>
          <p:cNvSpPr txBox="1">
            <a:spLocks/>
          </p:cNvSpPr>
          <p:nvPr/>
        </p:nvSpPr>
        <p:spPr>
          <a:xfrm>
            <a:off x="541338" y="776288"/>
            <a:ext cx="8061325" cy="1470025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Влажные детские  салфетки </a:t>
            </a:r>
            <a:endParaRPr lang="ru-RU" sz="4400" b="1" dirty="0">
              <a:solidFill>
                <a:schemeClr val="bg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Подзаголовок 7"/>
          <p:cNvSpPr txBox="1">
            <a:spLocks/>
          </p:cNvSpPr>
          <p:nvPr/>
        </p:nvSpPr>
        <p:spPr>
          <a:xfrm>
            <a:off x="660400" y="1695450"/>
            <a:ext cx="7600950" cy="1555750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dirty="0">
                <a:latin typeface="+mn-lt"/>
                <a:cs typeface="+mn-cs"/>
              </a:rPr>
              <a:t>    </a:t>
            </a:r>
            <a:r>
              <a:rPr lang="ru-RU" sz="2800" b="1" dirty="0">
                <a:solidFill>
                  <a:srgbClr val="002060"/>
                </a:solidFill>
                <a:latin typeface="+mn-lt"/>
                <a:cs typeface="+mn-cs"/>
              </a:rPr>
              <a:t>Детские салфетки для самой нежной</a:t>
            </a:r>
            <a:r>
              <a:rPr lang="ru-RU" sz="2800" dirty="0">
                <a:solidFill>
                  <a:srgbClr val="002060"/>
                </a:solidFill>
                <a:latin typeface="+mn-lt"/>
                <a:cs typeface="+mn-cs"/>
              </a:rPr>
              <a:t> и </a:t>
            </a:r>
            <a:r>
              <a:rPr lang="ru-RU" sz="2800" b="1" dirty="0">
                <a:solidFill>
                  <a:srgbClr val="002060"/>
                </a:solidFill>
                <a:latin typeface="+mn-lt"/>
                <a:cs typeface="+mn-cs"/>
              </a:rPr>
              <a:t>чувствительной кожи </a:t>
            </a:r>
            <a:r>
              <a:rPr lang="ru-RU" sz="2800" dirty="0">
                <a:solidFill>
                  <a:srgbClr val="002060"/>
                </a:solidFill>
                <a:latin typeface="+mn-lt"/>
                <a:cs typeface="+mn-cs"/>
              </a:rPr>
              <a:t>без </a:t>
            </a:r>
            <a:r>
              <a:rPr lang="ru-RU" sz="2800" dirty="0">
                <a:solidFill>
                  <a:srgbClr val="002060"/>
                </a:solidFill>
                <a:latin typeface="+mn-lt"/>
                <a:ea typeface="Arial Unicode MS" pitchFamily="34" charset="-128"/>
                <a:cs typeface="Lucida Sans Unicode" pitchFamily="34" charset="0"/>
              </a:rPr>
              <a:t>производных мочевины, изотиазолинона или парабенов</a:t>
            </a:r>
            <a:endParaRPr lang="ru-RU" sz="28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pic>
        <p:nvPicPr>
          <p:cNvPr id="9" name="Рисунок 8" descr="Картинка 12 из 175609">
            <a:hlinkClick r:id="rId4" tgtFrame="_blank"/>
          </p:cNvPr>
          <p:cNvPicPr/>
          <p:nvPr/>
        </p:nvPicPr>
        <p:blipFill>
          <a:blip r:embed="rId5">
            <a:grayscl/>
            <a:lum contrast="20000"/>
          </a:blip>
          <a:srcRect/>
          <a:stretch>
            <a:fillRect/>
          </a:stretch>
        </p:blipFill>
        <p:spPr bwMode="auto">
          <a:xfrm>
            <a:off x="5238750" y="3784600"/>
            <a:ext cx="3511550" cy="2711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4938"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contrast="-24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Box 1"/>
          <p:cNvSpPr txBox="1">
            <a:spLocks noChangeArrowheads="1"/>
          </p:cNvSpPr>
          <p:nvPr/>
        </p:nvSpPr>
        <p:spPr bwMode="auto">
          <a:xfrm>
            <a:off x="142875" y="0"/>
            <a:ext cx="8715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Базовая дисперсия «Концентрат коллоидного серебра «КНД-С-К» </a:t>
            </a:r>
          </a:p>
          <a:p>
            <a:pPr algn="ctr"/>
            <a:r>
              <a:rPr lang="ru-RU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разработана и применяется как косметическое сырье</a:t>
            </a:r>
          </a:p>
        </p:txBody>
      </p:sp>
      <p:sp>
        <p:nvSpPr>
          <p:cNvPr id="112643" name="TextBox 2"/>
          <p:cNvSpPr txBox="1">
            <a:spLocks noChangeArrowheads="1"/>
          </p:cNvSpPr>
          <p:nvPr/>
        </p:nvSpPr>
        <p:spPr bwMode="auto">
          <a:xfrm>
            <a:off x="214313" y="642938"/>
            <a:ext cx="8715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Franklin Gothic Book"/>
              </a:rPr>
              <a:t>РОСПОТРЕБНАДЗОРОМ</a:t>
            </a:r>
            <a:r>
              <a:rPr lang="ru-RU">
                <a:solidFill>
                  <a:schemeClr val="bg1"/>
                </a:solidFill>
                <a:latin typeface="Franklin Gothic Book"/>
              </a:rPr>
              <a:t> </a:t>
            </a:r>
            <a:r>
              <a:rPr lang="ru-RU" b="1">
                <a:solidFill>
                  <a:schemeClr val="bg1"/>
                </a:solidFill>
                <a:latin typeface="Franklin Gothic Book"/>
              </a:rPr>
              <a:t>выдано Санитарно-Эпидемиологическое Заключение на «КНД-С-К» Косметическое сырье, №77.99.40.915.Д.006997.07.08 от 07.07.2008 г.</a:t>
            </a:r>
          </a:p>
        </p:txBody>
      </p:sp>
      <p:pic>
        <p:nvPicPr>
          <p:cNvPr id="112644" name="Picture 2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 b="2631"/>
          <a:stretch>
            <a:fillRect/>
          </a:stretch>
        </p:blipFill>
        <p:spPr bwMode="auto">
          <a:xfrm>
            <a:off x="350838" y="1673225"/>
            <a:ext cx="3551237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5" name="Picture 3"/>
          <p:cNvPicPr>
            <a:picLocks noChangeAspect="1" noChangeArrowheads="1"/>
          </p:cNvPicPr>
          <p:nvPr/>
        </p:nvPicPr>
        <p:blipFill>
          <a:blip r:embed="rId4">
            <a:lum contrast="10000"/>
          </a:blip>
          <a:srcRect l="1888"/>
          <a:stretch>
            <a:fillRect/>
          </a:stretch>
        </p:blipFill>
        <p:spPr bwMode="auto">
          <a:xfrm>
            <a:off x="4797425" y="1584325"/>
            <a:ext cx="375285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0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286h_fs_nonillum_pic1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l="5479" t="12785" r="46575" b="25114"/>
          <a:stretch>
            <a:fillRect/>
          </a:stretch>
        </p:blipFill>
        <p:spPr bwMode="auto">
          <a:xfrm>
            <a:off x="1643042" y="1500174"/>
            <a:ext cx="2286016" cy="22207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699" name="Picture 3" descr="286_fs_1s_pic3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 l="6250" t="12500" r="46875" b="22917"/>
          <a:stretch>
            <a:fillRect/>
          </a:stretch>
        </p:blipFill>
        <p:spPr bwMode="auto">
          <a:xfrm>
            <a:off x="4857752" y="1500174"/>
            <a:ext cx="2214578" cy="2214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1379" name="TextBox 5"/>
          <p:cNvSpPr txBox="1">
            <a:spLocks noChangeArrowheads="1"/>
          </p:cNvSpPr>
          <p:nvPr/>
        </p:nvSpPr>
        <p:spPr bwMode="auto">
          <a:xfrm>
            <a:off x="428625" y="642938"/>
            <a:ext cx="8429625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700" b="1">
                <a:latin typeface="Verdana" pitchFamily="34" charset="0"/>
              </a:rPr>
              <a:t>Синтезируемые дисперсии КНД-С не содержат катионов серебра</a:t>
            </a:r>
          </a:p>
        </p:txBody>
      </p:sp>
      <p:pic>
        <p:nvPicPr>
          <p:cNvPr id="29700" name="Picture 4" descr="286_fs_1s_pic1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 l="5769" t="12804" r="48077" b="25735"/>
          <a:stretch>
            <a:fillRect/>
          </a:stretch>
        </p:blipFill>
        <p:spPr bwMode="auto">
          <a:xfrm>
            <a:off x="1643042" y="3857628"/>
            <a:ext cx="2286016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702" name="Picture 6" descr="286h_fs_nonillum_pic2"/>
          <p:cNvPicPr>
            <a:picLocks noChangeAspect="1" noChangeArrowheads="1"/>
          </p:cNvPicPr>
          <p:nvPr/>
        </p:nvPicPr>
        <p:blipFill>
          <a:blip r:embed="rId5">
            <a:lum contrast="40000"/>
          </a:blip>
          <a:srcRect l="6250" t="13889" r="47916" b="24999"/>
          <a:stretch>
            <a:fillRect/>
          </a:stretch>
        </p:blipFill>
        <p:spPr bwMode="auto">
          <a:xfrm>
            <a:off x="4857752" y="3857628"/>
            <a:ext cx="2286016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1382" name="TextBox 9"/>
          <p:cNvSpPr txBox="1">
            <a:spLocks noChangeArrowheads="1"/>
          </p:cNvSpPr>
          <p:nvPr/>
        </p:nvSpPr>
        <p:spPr bwMode="auto">
          <a:xfrm>
            <a:off x="2500313" y="6215063"/>
            <a:ext cx="3786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latin typeface="Cambria" pitchFamily="18" charset="0"/>
              </a:rPr>
              <a:t>Виды наночастиц серебра</a:t>
            </a:r>
          </a:p>
        </p:txBody>
      </p:sp>
    </p:spTree>
  </p:cSld>
  <p:clrMapOvr>
    <a:masterClrMapping/>
  </p:clrMapOvr>
  <p:transition spd="med" advClick="0" advTm="4515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TextBox 2"/>
          <p:cNvSpPr txBox="1">
            <a:spLocks noChangeArrowheads="1"/>
          </p:cNvSpPr>
          <p:nvPr/>
        </p:nvSpPr>
        <p:spPr bwMode="auto">
          <a:xfrm>
            <a:off x="1571625" y="428625"/>
            <a:ext cx="6858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entury Gothic" pitchFamily="34" charset="0"/>
              </a:rPr>
              <a:t>Широкий спектр антимикробной активности -  КНД-С-К</a:t>
            </a:r>
          </a:p>
          <a:p>
            <a:r>
              <a:rPr lang="ru-RU" sz="1400">
                <a:latin typeface="Century Gothic" pitchFamily="34" charset="0"/>
              </a:rPr>
              <a:t>КНД-С-К эффективен против грамположительных и грамотрицательных бактерий,  дрожжей</a:t>
            </a:r>
            <a:r>
              <a:rPr lang="ru-RU" sz="1400"/>
              <a:t>,</a:t>
            </a:r>
            <a:r>
              <a:rPr lang="ru-RU" sz="1400">
                <a:latin typeface="Century Gothic" pitchFamily="34" charset="0"/>
              </a:rPr>
              <a:t>  дрожжеподобных  и плесневых форм грибов</a:t>
            </a:r>
            <a:r>
              <a:rPr lang="ru-RU">
                <a:latin typeface="Century Gothic" pitchFamily="34" charset="0"/>
              </a:rPr>
              <a:t>.</a:t>
            </a:r>
          </a:p>
        </p:txBody>
      </p:sp>
      <p:pic>
        <p:nvPicPr>
          <p:cNvPr id="4" name="Рисунок 3" descr="Картинка 10 из 6172">
            <a:hlinkClick r:id="rId2" tgtFrame="_blank"/>
          </p:cNvPr>
          <p:cNvPicPr/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42844" y="428604"/>
            <a:ext cx="135732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03" name="TextBox 4"/>
          <p:cNvSpPr txBox="1">
            <a:spLocks noChangeArrowheads="1"/>
          </p:cNvSpPr>
          <p:nvPr/>
        </p:nvSpPr>
        <p:spPr bwMode="auto">
          <a:xfrm>
            <a:off x="357188" y="5786438"/>
            <a:ext cx="80010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i="1">
                <a:latin typeface="Century Gothic" pitchFamily="34" charset="0"/>
              </a:rPr>
              <a:t>Батистовый тест </a:t>
            </a:r>
            <a:r>
              <a:rPr lang="ru-RU" sz="1400"/>
              <a:t>бактерицидной активности  КНД-С  как дезинфицирующего препарата</a:t>
            </a:r>
            <a:r>
              <a:rPr lang="ru-RU" sz="1400" i="1">
                <a:latin typeface="Century Gothic" pitchFamily="34" charset="0"/>
              </a:rPr>
              <a:t>.  </a:t>
            </a:r>
          </a:p>
          <a:p>
            <a:r>
              <a:rPr lang="ru-RU" sz="1400" i="1">
                <a:latin typeface="Century Gothic" pitchFamily="34" charset="0"/>
              </a:rPr>
              <a:t>Т</a:t>
            </a:r>
            <a:r>
              <a:rPr lang="ru-RU" sz="1400">
                <a:latin typeface="Century Gothic" pitchFamily="34" charset="0"/>
              </a:rPr>
              <a:t>ест</a:t>
            </a:r>
            <a:r>
              <a:rPr lang="en-US" sz="1400">
                <a:latin typeface="Century Gothic" pitchFamily="34" charset="0"/>
              </a:rPr>
              <a:t>-</a:t>
            </a:r>
            <a:r>
              <a:rPr lang="ru-RU" sz="1400">
                <a:latin typeface="Century Gothic" pitchFamily="34" charset="0"/>
              </a:rPr>
              <a:t>штаммы микробов: </a:t>
            </a:r>
            <a:r>
              <a:rPr lang="en-US" sz="1400">
                <a:latin typeface="Century Gothic" pitchFamily="34" charset="0"/>
              </a:rPr>
              <a:t>Escherichia coli, Staphylococcus aureus, Mycobacterium , Candida albicans </a:t>
            </a:r>
            <a:r>
              <a:rPr lang="ru-RU" sz="1400">
                <a:latin typeface="Century Gothic" pitchFamily="34" charset="0"/>
              </a:rPr>
              <a:t>, </a:t>
            </a:r>
            <a:r>
              <a:rPr lang="en-US" sz="1400">
                <a:latin typeface="Century Gothic" pitchFamily="34" charset="0"/>
              </a:rPr>
              <a:t>Trichophyton gypseum. </a:t>
            </a:r>
            <a:endParaRPr lang="ru-RU" sz="1400">
              <a:latin typeface="Century Gothic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/>
          <a:srcRect l="3309" r="1838" b="6249"/>
          <a:stretch>
            <a:fillRect/>
          </a:stretch>
        </p:blipFill>
        <p:spPr bwMode="auto">
          <a:xfrm>
            <a:off x="1714480" y="1357298"/>
            <a:ext cx="6429420" cy="41716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4641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grayscl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Box 2"/>
          <p:cNvSpPr txBox="1">
            <a:spLocks noChangeArrowheads="1"/>
          </p:cNvSpPr>
          <p:nvPr/>
        </p:nvSpPr>
        <p:spPr bwMode="auto">
          <a:xfrm>
            <a:off x="357188" y="285750"/>
            <a:ext cx="84296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Микробиологические нагрузочные исследования не выявили роста вышеуказанных тест-штаммов</a:t>
            </a:r>
          </a:p>
        </p:txBody>
      </p:sp>
      <p:pic>
        <p:nvPicPr>
          <p:cNvPr id="2051" name="Picture 3" descr="Картинка 5 из 786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grayscl/>
            <a:lum bright="5000"/>
          </a:blip>
          <a:srcRect/>
          <a:stretch>
            <a:fillRect/>
          </a:stretch>
        </p:blipFill>
        <p:spPr bwMode="auto">
          <a:xfrm>
            <a:off x="500034" y="2857496"/>
            <a:ext cx="1232306" cy="164307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rcRect t="1202" r="4887" b="2263"/>
          <a:stretch>
            <a:fillRect/>
          </a:stretch>
        </p:blipFill>
        <p:spPr bwMode="auto">
          <a:xfrm>
            <a:off x="2143108" y="1071546"/>
            <a:ext cx="5929354" cy="55758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4391"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а 165 из 32565">
            <a:hlinkClick r:id="rId2" tgtFrame="_blank"/>
          </p:cNvPr>
          <p:cNvPicPr/>
          <p:nvPr/>
        </p:nvPicPr>
        <p:blipFill>
          <a:blip r:embed="rId3">
            <a:lum contrast="30000"/>
          </a:blip>
          <a:srcRect l="4136" t="3237" r="9532" b="3237"/>
          <a:stretch>
            <a:fillRect/>
          </a:stretch>
        </p:blipFill>
        <p:spPr bwMode="auto">
          <a:xfrm rot="20715491">
            <a:off x="177009" y="740150"/>
            <a:ext cx="2102313" cy="1663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5475" name="TextBox 2"/>
          <p:cNvSpPr txBox="1">
            <a:spLocks noChangeArrowheads="1"/>
          </p:cNvSpPr>
          <p:nvPr/>
        </p:nvSpPr>
        <p:spPr bwMode="auto">
          <a:xfrm>
            <a:off x="1643063" y="2143125"/>
            <a:ext cx="714375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Водный к</a:t>
            </a:r>
            <a:r>
              <a:rPr lang="ru-RU">
                <a:latin typeface="Constantia" pitchFamily="18" charset="0"/>
              </a:rPr>
              <a:t>онцентрат </a:t>
            </a:r>
            <a:r>
              <a:rPr lang="ru-RU"/>
              <a:t>металлического </a:t>
            </a:r>
            <a:r>
              <a:rPr lang="ru-RU">
                <a:latin typeface="Constantia" pitchFamily="18" charset="0"/>
              </a:rPr>
              <a:t>серебра КНД-С-К» - совершено безопасен для человека и животных - </a:t>
            </a:r>
          </a:p>
          <a:p>
            <a:r>
              <a:rPr lang="ru-RU" sz="2000" b="1">
                <a:solidFill>
                  <a:schemeClr val="accent2"/>
                </a:solidFill>
                <a:latin typeface="Constantia" pitchFamily="18" charset="0"/>
              </a:rPr>
              <a:t>Нетоксичен  -  IV</a:t>
            </a:r>
            <a:r>
              <a:rPr lang="ru-RU" b="1">
                <a:solidFill>
                  <a:schemeClr val="accent2"/>
                </a:solidFill>
              </a:rPr>
              <a:t> </a:t>
            </a:r>
            <a:r>
              <a:rPr lang="ru-RU" b="1">
                <a:solidFill>
                  <a:schemeClr val="accent2"/>
                </a:solidFill>
                <a:latin typeface="Constantia" pitchFamily="18" charset="0"/>
              </a:rPr>
              <a:t> класс опасности</a:t>
            </a:r>
            <a:r>
              <a:rPr lang="ru-RU">
                <a:solidFill>
                  <a:schemeClr val="accent2"/>
                </a:solidFill>
                <a:latin typeface="Constantia" pitchFamily="18" charset="0"/>
              </a:rPr>
              <a:t>,</a:t>
            </a:r>
            <a:endParaRPr lang="ru-RU">
              <a:solidFill>
                <a:schemeClr val="accent2"/>
              </a:solidFill>
            </a:endParaRPr>
          </a:p>
          <a:p>
            <a:r>
              <a:rPr lang="ru-RU">
                <a:solidFill>
                  <a:schemeClr val="accent2"/>
                </a:solidFill>
              </a:rPr>
              <a:t>-</a:t>
            </a:r>
            <a:r>
              <a:rPr lang="ru-RU">
                <a:latin typeface="Constantia" pitchFamily="18" charset="0"/>
              </a:rPr>
              <a:t> не обладает раздражающим</a:t>
            </a:r>
            <a:r>
              <a:rPr lang="en-US">
                <a:latin typeface="Constantia" pitchFamily="18" charset="0"/>
              </a:rPr>
              <a:t> </a:t>
            </a:r>
            <a:r>
              <a:rPr lang="ru-RU">
                <a:latin typeface="Constantia" pitchFamily="18" charset="0"/>
              </a:rPr>
              <a:t>и сенсибилизирующим действием. </a:t>
            </a:r>
            <a:endParaRPr lang="en-US">
              <a:latin typeface="Constantia" pitchFamily="18" charset="0"/>
            </a:endParaRPr>
          </a:p>
          <a:p>
            <a:r>
              <a:rPr lang="ru-RU">
                <a:solidFill>
                  <a:schemeClr val="accent2"/>
                </a:solidFill>
              </a:rPr>
              <a:t>- </a:t>
            </a:r>
            <a:r>
              <a:rPr lang="ru-RU">
                <a:latin typeface="Constantia" pitchFamily="18" charset="0"/>
              </a:rPr>
              <a:t>может  использоваться</a:t>
            </a:r>
            <a:r>
              <a:rPr lang="en-US">
                <a:latin typeface="Constantia" pitchFamily="18" charset="0"/>
              </a:rPr>
              <a:t> </a:t>
            </a:r>
            <a:r>
              <a:rPr lang="ru-RU">
                <a:latin typeface="Constantia" pitchFamily="18" charset="0"/>
              </a:rPr>
              <a:t>как косметическое сырье в концентрациях, утвержденных при</a:t>
            </a:r>
            <a:r>
              <a:rPr lang="en-US">
                <a:latin typeface="Constantia" pitchFamily="18" charset="0"/>
              </a:rPr>
              <a:t> </a:t>
            </a:r>
            <a:r>
              <a:rPr lang="ru-RU">
                <a:latin typeface="Constantia" pitchFamily="18" charset="0"/>
              </a:rPr>
              <a:t>согласовании ингредиентного состава готовой косметической продукции.</a:t>
            </a:r>
          </a:p>
        </p:txBody>
      </p:sp>
      <p:sp>
        <p:nvSpPr>
          <p:cNvPr id="105476" name="TextBox 3"/>
          <p:cNvSpPr txBox="1">
            <a:spLocks noChangeArrowheads="1"/>
          </p:cNvSpPr>
          <p:nvPr/>
        </p:nvSpPr>
        <p:spPr bwMode="auto">
          <a:xfrm>
            <a:off x="2500313" y="1000125"/>
            <a:ext cx="6357937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i="1">
              <a:latin typeface="Constantia" pitchFamily="18" charset="0"/>
            </a:endParaRPr>
          </a:p>
          <a:p>
            <a:r>
              <a:rPr lang="ru-RU" sz="2400" b="1"/>
              <a:t>Т</a:t>
            </a:r>
            <a:r>
              <a:rPr lang="ru-RU" sz="2400" b="1">
                <a:latin typeface="Constantia" pitchFamily="18" charset="0"/>
              </a:rPr>
              <a:t>оксикологические испытания «КНД-С»</a:t>
            </a:r>
            <a:endParaRPr lang="ru-RU" sz="2400">
              <a:latin typeface="Constantia" pitchFamily="18" charset="0"/>
            </a:endParaRPr>
          </a:p>
        </p:txBody>
      </p:sp>
      <p:pic>
        <p:nvPicPr>
          <p:cNvPr id="1026" name="Picture 2" descr="Картинка 3 из 354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grayscl/>
          </a:blip>
          <a:srcRect l="7317" t="9033" r="2439" b="12677"/>
          <a:stretch>
            <a:fillRect/>
          </a:stretch>
        </p:blipFill>
        <p:spPr bwMode="auto">
          <a:xfrm>
            <a:off x="838200" y="4806950"/>
            <a:ext cx="2643206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://www.kombinat.ua/vial/3/1.jpg"/>
          <p:cNvPicPr>
            <a:picLocks noChangeAspect="1" noChangeArrowheads="1"/>
          </p:cNvPicPr>
          <p:nvPr/>
        </p:nvPicPr>
        <p:blipFill>
          <a:blip r:embed="rId6">
            <a:lum contrast="-10000"/>
            <a:grayscl/>
          </a:blip>
          <a:srcRect/>
          <a:stretch>
            <a:fillRect/>
          </a:stretch>
        </p:blipFill>
        <p:spPr bwMode="auto">
          <a:xfrm>
            <a:off x="6038850" y="4895850"/>
            <a:ext cx="1957388" cy="1557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Click="0" advTm="4266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Box 1"/>
          <p:cNvSpPr txBox="1">
            <a:spLocks noChangeArrowheads="1"/>
          </p:cNvSpPr>
          <p:nvPr/>
        </p:nvSpPr>
        <p:spPr bwMode="auto">
          <a:xfrm>
            <a:off x="1071563" y="428625"/>
            <a:ext cx="607218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Области</a:t>
            </a:r>
            <a:r>
              <a:rPr lang="ru-RU" sz="2200" b="1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600" b="1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применения</a:t>
            </a:r>
            <a:r>
              <a:rPr lang="ru-RU" sz="2200" b="1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ru-RU" sz="2600" b="1">
                <a:solidFill>
                  <a:srgbClr val="7030A0"/>
                </a:solidFill>
                <a:latin typeface="Tahoma" pitchFamily="34" charset="0"/>
                <a:cs typeface="Tahoma" pitchFamily="34" charset="0"/>
              </a:rPr>
              <a:t>КНД-С</a:t>
            </a:r>
          </a:p>
        </p:txBody>
      </p:sp>
      <p:sp>
        <p:nvSpPr>
          <p:cNvPr id="106499" name="TextBox 3"/>
          <p:cNvSpPr txBox="1">
            <a:spLocks noChangeArrowheads="1"/>
          </p:cNvSpPr>
          <p:nvPr/>
        </p:nvSpPr>
        <p:spPr bwMode="auto">
          <a:xfrm>
            <a:off x="500063" y="1143000"/>
            <a:ext cx="4786312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b="1">
                <a:solidFill>
                  <a:srgbClr val="0D0D0D"/>
                </a:solidFill>
              </a:rPr>
              <a:t> для косметических сырьевых композиций и готовых препаратов;</a:t>
            </a:r>
          </a:p>
          <a:p>
            <a:pPr>
              <a:buFontTx/>
              <a:buChar char="-"/>
            </a:pPr>
            <a:r>
              <a:rPr lang="ru-RU" b="1">
                <a:solidFill>
                  <a:srgbClr val="0D0D0D"/>
                </a:solidFill>
              </a:rPr>
              <a:t> для профилактической медицины и фармакологических;</a:t>
            </a:r>
          </a:p>
          <a:p>
            <a:pPr>
              <a:buFontTx/>
              <a:buChar char="-"/>
            </a:pPr>
            <a:r>
              <a:rPr lang="ru-RU" b="1">
                <a:solidFill>
                  <a:srgbClr val="0D0D0D"/>
                </a:solidFill>
              </a:rPr>
              <a:t> для космецевтики и БАДов</a:t>
            </a:r>
          </a:p>
        </p:txBody>
      </p:sp>
      <p:pic>
        <p:nvPicPr>
          <p:cNvPr id="67586" name="Picture 2" descr="http://www.familyshop.ru/images/oriflame/face-6.jpg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5993002" y="1047867"/>
            <a:ext cx="1857378" cy="24393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500034" y="3071810"/>
            <a:ext cx="4643470" cy="3214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286375" y="3929063"/>
            <a:ext cx="3214688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 для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бытовой химии;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 для дезинфицирующих средств;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rPr>
              <a:t> для обеззараживания воды в плавательных бассейнах;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med" advClick="0" advTm="4312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75" y="785813"/>
            <a:ext cx="8786813" cy="2324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19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Palatino Linotype" pitchFamily="18" charset="0"/>
              </a:rPr>
              <a:t>УДОБСТВО РАБОТЫ ДЛЯ ТЕХНОЛОГОВ</a:t>
            </a:r>
            <a:r>
              <a:rPr lang="ru-RU" sz="1900" b="1" dirty="0">
                <a:solidFill>
                  <a:srgbClr val="C00000"/>
                </a:solidFill>
                <a:latin typeface="Palatino Linotype" pitchFamily="18" charset="0"/>
              </a:rPr>
              <a:t>: </a:t>
            </a:r>
          </a:p>
          <a:p>
            <a:pPr>
              <a:defRPr/>
            </a:pPr>
            <a:endParaRPr lang="ru-RU" b="1" dirty="0">
              <a:solidFill>
                <a:srgbClr val="C00000"/>
              </a:solidFill>
              <a:latin typeface="Palatino Linotype" pitchFamily="18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solidFill>
                  <a:srgbClr val="FFFF00"/>
                </a:solidFill>
                <a:latin typeface="Palatino Linotype" pitchFamily="18" charset="0"/>
                <a:cs typeface="Arial" pitchFamily="34" charset="0"/>
              </a:rPr>
              <a:t>-</a:t>
            </a:r>
            <a:r>
              <a:rPr lang="en-US" dirty="0">
                <a:solidFill>
                  <a:srgbClr val="FFFF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FFFF00"/>
                </a:solidFill>
                <a:latin typeface="Palatino Linotype" pitchFamily="18" charset="0"/>
                <a:cs typeface="Arial" pitchFamily="34" charset="0"/>
              </a:rPr>
              <a:t>Научно-исследовательская лаборатория ГРИФОН ТЕКНОЛОДЖ  поможет в разработке и изготовлении основ рецептур косметических продуктов.</a:t>
            </a:r>
          </a:p>
          <a:p>
            <a:pPr>
              <a:defRPr/>
            </a:pPr>
            <a:endParaRPr lang="ru-RU" dirty="0">
              <a:solidFill>
                <a:srgbClr val="FFFF00"/>
              </a:solidFill>
              <a:latin typeface="Palatino Linotype" pitchFamily="18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solidFill>
                  <a:srgbClr val="FFFF00"/>
                </a:solidFill>
                <a:latin typeface="Palatino Linotype" pitchFamily="18" charset="0"/>
                <a:cs typeface="Arial" pitchFamily="34" charset="0"/>
              </a:rPr>
              <a:t>- Многообразие выпускных форм металлического наносеребра  КНД-С: </a:t>
            </a:r>
          </a:p>
          <a:p>
            <a:pPr>
              <a:defRPr/>
            </a:pPr>
            <a:r>
              <a:rPr lang="ru-RU" dirty="0">
                <a:solidFill>
                  <a:srgbClr val="FFFF00"/>
                </a:solidFill>
                <a:latin typeface="Palatino Linotype" pitchFamily="18" charset="0"/>
              </a:rPr>
              <a:t>на водной основе, глицерине, димексиде и их смесях с водой, а также сухая (порошок) форма, аэрозоли, гели и мягкая - мазеподобная основа</a:t>
            </a:r>
            <a:r>
              <a:rPr lang="ru-RU" dirty="0">
                <a:solidFill>
                  <a:srgbClr val="FFFF00"/>
                </a:solidFill>
                <a:latin typeface="Palatino Linotype" pitchFamily="18" charset="0"/>
                <a:cs typeface="Arial" pitchFamily="34" charset="0"/>
              </a:rPr>
              <a:t>. </a:t>
            </a:r>
            <a:endParaRPr lang="ru-RU" dirty="0">
              <a:solidFill>
                <a:srgbClr val="FFFF00"/>
              </a:solidFill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5" name="Рисунок 4" descr="Картинка 9 из 3752">
            <a:hlinkClick r:id="rId2" tgtFrame="_blank"/>
          </p:cNvPr>
          <p:cNvPicPr/>
          <p:nvPr/>
        </p:nvPicPr>
        <p:blipFill>
          <a:blip r:embed="rId3">
            <a:lum bright="-20000" contrast="30000"/>
          </a:blip>
          <a:srcRect/>
          <a:stretch>
            <a:fillRect/>
          </a:stretch>
        </p:blipFill>
        <p:spPr bwMode="auto">
          <a:xfrm rot="21154747">
            <a:off x="376345" y="3352220"/>
            <a:ext cx="1643063" cy="12144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7524" name="Rectangle 7"/>
          <p:cNvSpPr>
            <a:spLocks noChangeArrowheads="1"/>
          </p:cNvSpPr>
          <p:nvPr/>
        </p:nvSpPr>
        <p:spPr bwMode="auto">
          <a:xfrm>
            <a:off x="1979613" y="28527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b="1">
              <a:solidFill>
                <a:srgbClr val="0070C0"/>
              </a:solidFill>
            </a:endParaRPr>
          </a:p>
        </p:txBody>
      </p:sp>
      <p:pic>
        <p:nvPicPr>
          <p:cNvPr id="7" name="Рисунок 6" descr="Картинка 141 из 5701">
            <a:hlinkClick r:id="rId4" tgtFrame="_blank"/>
          </p:cNvPr>
          <p:cNvPicPr/>
          <p:nvPr/>
        </p:nvPicPr>
        <p:blipFill>
          <a:blip r:embed="rId5">
            <a:grayscl/>
            <a:lum bright="-30000" contrast="40000"/>
          </a:blip>
          <a:srcRect/>
          <a:stretch>
            <a:fillRect/>
          </a:stretch>
        </p:blipFill>
        <p:spPr bwMode="auto">
          <a:xfrm rot="659084">
            <a:off x="7049341" y="4633888"/>
            <a:ext cx="1631950" cy="18986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4" name="Picture 2" descr="Картинка 2 из 3226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lum bright="-37000" contrast="45000"/>
          </a:blip>
          <a:srcRect/>
          <a:stretch>
            <a:fillRect/>
          </a:stretch>
        </p:blipFill>
        <p:spPr bwMode="auto">
          <a:xfrm rot="260297">
            <a:off x="2182619" y="4851976"/>
            <a:ext cx="2424605" cy="15557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196" name="Picture 4" descr="Картинка 14 из 15280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grayscl/>
            <a:lum contrast="10000"/>
          </a:blip>
          <a:srcRect/>
          <a:stretch>
            <a:fillRect/>
          </a:stretch>
        </p:blipFill>
        <p:spPr bwMode="auto">
          <a:xfrm rot="21231181">
            <a:off x="4726142" y="3317512"/>
            <a:ext cx="2140393" cy="1333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 advClick="0" advTm="4734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Box 1"/>
          <p:cNvSpPr txBox="1">
            <a:spLocks noChangeArrowheads="1"/>
          </p:cNvSpPr>
          <p:nvPr/>
        </p:nvSpPr>
        <p:spPr bwMode="auto">
          <a:xfrm>
            <a:off x="1949450" y="228600"/>
            <a:ext cx="55721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>
                <a:solidFill>
                  <a:srgbClr val="0000CC"/>
                </a:solidFill>
              </a:rPr>
              <a:t>Новые продукты для косметики</a:t>
            </a:r>
          </a:p>
        </p:txBody>
      </p:sp>
      <p:sp>
        <p:nvSpPr>
          <p:cNvPr id="108547" name="TextBox 2"/>
          <p:cNvSpPr txBox="1">
            <a:spLocks noChangeArrowheads="1"/>
          </p:cNvSpPr>
          <p:nvPr/>
        </p:nvSpPr>
        <p:spPr bwMode="auto">
          <a:xfrm>
            <a:off x="393700" y="762000"/>
            <a:ext cx="822325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 b="1">
              <a:solidFill>
                <a:srgbClr val="8A0000"/>
              </a:solidFill>
              <a:latin typeface="Wingdings 2" pitchFamily="18" charset="2"/>
            </a:endParaRPr>
          </a:p>
          <a:p>
            <a:r>
              <a:rPr lang="ru-RU" sz="1400" b="1">
                <a:solidFill>
                  <a:srgbClr val="8A0000"/>
                </a:solidFill>
                <a:latin typeface="Lucida Console" pitchFamily="49" charset="0"/>
              </a:rPr>
              <a:t> </a:t>
            </a:r>
            <a:r>
              <a:rPr lang="ru-RU" b="1">
                <a:solidFill>
                  <a:srgbClr val="002060"/>
                </a:solidFill>
                <a:latin typeface="Palatino Linotype" pitchFamily="18" charset="0"/>
              </a:rPr>
              <a:t>КРЕМ-ОСНОВА с УВЛАЖНЯЮЩИМ ЭФФЕКТОМ </a:t>
            </a:r>
          </a:p>
          <a:p>
            <a:r>
              <a:rPr lang="ru-RU" b="1">
                <a:solidFill>
                  <a:srgbClr val="002060"/>
                </a:solidFill>
                <a:latin typeface="Palatino Linotype" pitchFamily="18" charset="0"/>
              </a:rPr>
              <a:t> для сверхчувствительной кожи   - </a:t>
            </a:r>
          </a:p>
          <a:p>
            <a:r>
              <a:rPr lang="ru-RU" b="1">
                <a:solidFill>
                  <a:srgbClr val="8A0000"/>
                </a:solidFill>
                <a:latin typeface="Palatino Linotype" pitchFamily="18" charset="0"/>
              </a:rPr>
              <a:t> Гиалуроновая кислота с металлическим наносеребром КНД-С</a:t>
            </a:r>
          </a:p>
        </p:txBody>
      </p:sp>
      <p:pic>
        <p:nvPicPr>
          <p:cNvPr id="7171" name="Picture 3" descr="Картинка 9 из 49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 t="57167" r="46733" b="2000"/>
          <a:stretch>
            <a:fillRect/>
          </a:stretch>
        </p:blipFill>
        <p:spPr bwMode="auto">
          <a:xfrm>
            <a:off x="5727700" y="2628900"/>
            <a:ext cx="2533650" cy="1927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7173" name="Picture 5" descr="Картинка 60 из 496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grayscl/>
            <a:lum contrast="10000"/>
          </a:blip>
          <a:srcRect l="28519" t="9333" r="26111" b="28445"/>
          <a:stretch>
            <a:fillRect/>
          </a:stretch>
        </p:blipFill>
        <p:spPr bwMode="auto">
          <a:xfrm>
            <a:off x="3416300" y="3473450"/>
            <a:ext cx="1789113" cy="2044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Картинка 106 из 5701">
            <a:hlinkClick r:id="rId6" tgtFrame="_blank"/>
          </p:cNvPr>
          <p:cNvPicPr/>
          <p:nvPr/>
        </p:nvPicPr>
        <p:blipFill>
          <a:blip r:embed="rId7">
            <a:grayscl/>
          </a:blip>
          <a:srcRect/>
          <a:stretch>
            <a:fillRect/>
          </a:stretch>
        </p:blipFill>
        <p:spPr bwMode="auto">
          <a:xfrm>
            <a:off x="1060450" y="3917950"/>
            <a:ext cx="1260791" cy="1804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sp>
        <p:nvSpPr>
          <p:cNvPr id="108551" name="TextBox 9"/>
          <p:cNvSpPr txBox="1">
            <a:spLocks noChangeArrowheads="1"/>
          </p:cNvSpPr>
          <p:nvPr/>
        </p:nvSpPr>
        <p:spPr bwMode="auto">
          <a:xfrm>
            <a:off x="393700" y="2406650"/>
            <a:ext cx="5245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D0D0D"/>
                </a:solidFill>
              </a:rPr>
              <a:t>Важно : благодаря размерам наночастиц серебра -  </a:t>
            </a:r>
          </a:p>
          <a:p>
            <a:r>
              <a:rPr lang="ru-RU" sz="1400" b="1">
                <a:solidFill>
                  <a:srgbClr val="0D0D0D"/>
                </a:solidFill>
              </a:rPr>
              <a:t>5 нм требуется незначительная концетрация КНД-С для достижения максимального эффекта</a:t>
            </a:r>
            <a:endParaRPr lang="ru-RU" sz="1400" b="1" baseline="30000">
              <a:solidFill>
                <a:srgbClr val="0D0D0D"/>
              </a:solidFill>
            </a:endParaRPr>
          </a:p>
          <a:p>
            <a:endParaRPr lang="ru-RU"/>
          </a:p>
        </p:txBody>
      </p:sp>
    </p:spTree>
  </p:cSld>
  <p:clrMapOvr>
    <a:masterClrMapping/>
  </p:clrMapOvr>
  <p:transition spd="med" advClick="0" advTm="4281"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3000"/>
                <a:satMod val="110000"/>
              </a:schemeClr>
              <a:schemeClr val="bg1">
                <a:tint val="60000"/>
                <a:satMod val="425000"/>
              </a:schemeClr>
            </a:duotone>
            <a:lum bright="5000" contrast="14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Box 1"/>
          <p:cNvSpPr txBox="1">
            <a:spLocks noChangeArrowheads="1"/>
          </p:cNvSpPr>
          <p:nvPr/>
        </p:nvSpPr>
        <p:spPr bwMode="auto">
          <a:xfrm>
            <a:off x="2214563" y="214313"/>
            <a:ext cx="5572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70C0"/>
                </a:solidFill>
              </a:rPr>
              <a:t>Эффективный дезодорант </a:t>
            </a:r>
          </a:p>
        </p:txBody>
      </p:sp>
      <p:sp>
        <p:nvSpPr>
          <p:cNvPr id="109571" name="TextBox 2"/>
          <p:cNvSpPr txBox="1">
            <a:spLocks noChangeArrowheads="1"/>
          </p:cNvSpPr>
          <p:nvPr/>
        </p:nvSpPr>
        <p:spPr bwMode="auto">
          <a:xfrm>
            <a:off x="171450" y="806450"/>
            <a:ext cx="875030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D0D0D"/>
                </a:solidFill>
                <a:latin typeface="Palatino Linotype" pitchFamily="18" charset="0"/>
              </a:rPr>
              <a:t>Принцип действия современных массовых </a:t>
            </a:r>
            <a:r>
              <a:rPr lang="ru-RU" b="1">
                <a:latin typeface="Palatino Linotype" pitchFamily="18" charset="0"/>
              </a:rPr>
              <a:t>антиперспирантов :</a:t>
            </a:r>
            <a:endParaRPr lang="ru-RU" b="1">
              <a:solidFill>
                <a:srgbClr val="0D0D0D"/>
              </a:solidFill>
              <a:latin typeface="Palatino Linotype" pitchFamily="18" charset="0"/>
            </a:endParaRPr>
          </a:p>
          <a:p>
            <a:r>
              <a:rPr lang="ru-RU" sz="1400" b="1">
                <a:solidFill>
                  <a:srgbClr val="0D0D0D"/>
                </a:solidFill>
                <a:latin typeface="Palatino Linotype" pitchFamily="18" charset="0"/>
              </a:rPr>
              <a:t>-</a:t>
            </a:r>
            <a:r>
              <a:rPr lang="ru-RU" sz="1400" b="1">
                <a:latin typeface="Palatino Linotype" pitchFamily="18" charset="0"/>
              </a:rPr>
              <a:t> основан на частичном подавлении потовыделения, чаще других используются соли хлорида алюминия. Образуют нерастворимые соединения, которые покрывают стенку канала, "стягивая" поры.</a:t>
            </a:r>
          </a:p>
          <a:p>
            <a:r>
              <a:rPr lang="ru-RU" sz="1400" b="1">
                <a:latin typeface="Palatino Linotype" pitchFamily="18" charset="0"/>
              </a:rPr>
              <a:t>- специально подобранные парфюмерные композиций</a:t>
            </a:r>
            <a:r>
              <a:rPr lang="ru-RU" sz="1400">
                <a:latin typeface="Palatino Linotype" pitchFamily="18" charset="0"/>
              </a:rPr>
              <a:t> </a:t>
            </a:r>
            <a:r>
              <a:rPr lang="ru-RU" sz="1400" b="1">
                <a:latin typeface="Palatino Linotype" pitchFamily="18" charset="0"/>
              </a:rPr>
              <a:t>маскируют запах разлагающегося под действием бактерий пота.</a:t>
            </a:r>
          </a:p>
          <a:p>
            <a:endParaRPr lang="ru-RU" sz="1400" b="1">
              <a:latin typeface="Palatino Linotype" pitchFamily="18" charset="0"/>
            </a:endParaRPr>
          </a:p>
          <a:p>
            <a:r>
              <a:rPr lang="ru-RU" sz="1600" b="1">
                <a:solidFill>
                  <a:srgbClr val="002060"/>
                </a:solidFill>
                <a:latin typeface="Lucida Console" pitchFamily="49" charset="0"/>
              </a:rPr>
              <a:t>Эффективное средство против пота – не давать существовать на коже бактериям.Композиции, включающие в себя металлическое наносеребро КНД-С  и мягкие силоксановые основы способны не повреждая поры, эффективно подавлять рост бактерий. Тем самым устраняется причина неприятного запаха. </a:t>
            </a:r>
          </a:p>
        </p:txBody>
      </p:sp>
      <p:pic>
        <p:nvPicPr>
          <p:cNvPr id="5122" name="Picture 2" descr="Картинка 5 из 7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lum contrast="10000"/>
          </a:blip>
          <a:srcRect/>
          <a:stretch>
            <a:fillRect/>
          </a:stretch>
        </p:blipFill>
        <p:spPr bwMode="auto">
          <a:xfrm>
            <a:off x="5238750" y="3606800"/>
            <a:ext cx="3022600" cy="2597311"/>
          </a:xfrm>
          <a:prstGeom prst="rect">
            <a:avLst/>
          </a:prstGeom>
          <a:noFill/>
        </p:spPr>
      </p:pic>
      <p:pic>
        <p:nvPicPr>
          <p:cNvPr id="109573" name="Picture 4" descr="Картинка 9 из 7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lum contrast="20000"/>
            <a:grayscl/>
          </a:blip>
          <a:srcRect/>
          <a:stretch>
            <a:fillRect/>
          </a:stretch>
        </p:blipFill>
        <p:spPr bwMode="auto">
          <a:xfrm>
            <a:off x="1549400" y="3651250"/>
            <a:ext cx="2933700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4094">
    <p:whee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фициаль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Литейная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1181</TotalTime>
  <Words>406</Words>
  <Application>Microsoft Office PowerPoint</Application>
  <PresentationFormat>Экран (4:3)</PresentationFormat>
  <Paragraphs>56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18</vt:i4>
      </vt:variant>
      <vt:variant>
        <vt:lpstr>Шаблон оформления</vt:lpstr>
      </vt:variant>
      <vt:variant>
        <vt:i4>41</vt:i4>
      </vt:variant>
      <vt:variant>
        <vt:lpstr>Заголовки слайдов</vt:lpstr>
      </vt:variant>
      <vt:variant>
        <vt:i4>12</vt:i4>
      </vt:variant>
    </vt:vector>
  </HeadingPairs>
  <TitlesOfParts>
    <vt:vector size="71" baseType="lpstr">
      <vt:lpstr>Arial</vt:lpstr>
      <vt:lpstr>Century Gothic</vt:lpstr>
      <vt:lpstr>Wingdings 2</vt:lpstr>
      <vt:lpstr>Verdana</vt:lpstr>
      <vt:lpstr>Calibri</vt:lpstr>
      <vt:lpstr>Constantia</vt:lpstr>
      <vt:lpstr>Georgia</vt:lpstr>
      <vt:lpstr>Wingdings</vt:lpstr>
      <vt:lpstr>Cambria</vt:lpstr>
      <vt:lpstr>Times New Roman</vt:lpstr>
      <vt:lpstr>Wingdings 3</vt:lpstr>
      <vt:lpstr>Rockwell</vt:lpstr>
      <vt:lpstr>Palatino Linotype</vt:lpstr>
      <vt:lpstr>Tahoma</vt:lpstr>
      <vt:lpstr>Lucida Console</vt:lpstr>
      <vt:lpstr>Lucida Sans Unicode</vt:lpstr>
      <vt:lpstr>Arial Unicode MS</vt:lpstr>
      <vt:lpstr>Franklin Gothic Book</vt:lpstr>
      <vt:lpstr>Яркая</vt:lpstr>
      <vt:lpstr>Поток</vt:lpstr>
      <vt:lpstr>Официальная</vt:lpstr>
      <vt:lpstr>1_Литейная</vt:lpstr>
      <vt:lpstr>Апекс</vt:lpstr>
      <vt:lpstr>1_Яркая</vt:lpstr>
      <vt:lpstr>Тема Office</vt:lpstr>
      <vt:lpstr>1_Тема Office</vt:lpstr>
      <vt:lpstr>Яркая</vt:lpstr>
      <vt:lpstr>Яркая</vt:lpstr>
      <vt:lpstr>Яркая</vt:lpstr>
      <vt:lpstr>Яркая</vt:lpstr>
      <vt:lpstr>Яркая</vt:lpstr>
      <vt:lpstr>Яркая</vt:lpstr>
      <vt:lpstr>Поток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Официальная</vt:lpstr>
      <vt:lpstr>1_Литейная</vt:lpstr>
      <vt:lpstr>1_Литейная</vt:lpstr>
      <vt:lpstr>1_Литейная</vt:lpstr>
      <vt:lpstr>1_Литейная</vt:lpstr>
      <vt:lpstr>1_Литейная</vt:lpstr>
      <vt:lpstr>1_Литейная</vt:lpstr>
      <vt:lpstr>1_Литейная</vt:lpstr>
      <vt:lpstr>1_Литейная</vt:lpstr>
      <vt:lpstr>1_Яркая</vt:lpstr>
      <vt:lpstr>1_Яркая</vt:lpstr>
      <vt:lpstr>1_Яркая</vt:lpstr>
      <vt:lpstr>1_Яркая</vt:lpstr>
      <vt:lpstr>1_Яркая</vt:lpstr>
      <vt:lpstr>1_Яркая</vt:lpstr>
      <vt:lpstr>1_Яркая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user</cp:lastModifiedBy>
  <cp:revision>119</cp:revision>
  <dcterms:created xsi:type="dcterms:W3CDTF">2008-10-14T13:36:23Z</dcterms:created>
  <dcterms:modified xsi:type="dcterms:W3CDTF">2010-02-16T15:38:09Z</dcterms:modified>
</cp:coreProperties>
</file>